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60" r:id="rId10"/>
    <p:sldId id="26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42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4638" autoAdjust="0"/>
  </p:normalViewPr>
  <p:slideViewPr>
    <p:cSldViewPr snapToGrid="0" snapToObjects="1">
      <p:cViewPr>
        <p:scale>
          <a:sx n="100" d="100"/>
          <a:sy n="100" d="100"/>
        </p:scale>
        <p:origin x="-504" y="498"/>
      </p:cViewPr>
      <p:guideLst>
        <p:guide orient="horz" pos="4042"/>
        <p:guide pos="499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6710-FBFF-964B-8D21-D09A48ACD779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C7F-7139-6F4E-836E-006DEE51A2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235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8DED-809D-E84F-BD5C-8E872F9EC63D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C2B1-F5E5-BD42-9FC7-1B803CDA68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5489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150"/>
          <p:cNvSpPr/>
          <p:nvPr/>
        </p:nvSpPr>
        <p:spPr>
          <a:xfrm flipH="1" flipV="1">
            <a:off x="-47812" y="4916643"/>
            <a:ext cx="9209676" cy="194479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/>
          </a:p>
        </p:txBody>
      </p:sp>
      <p:sp>
        <p:nvSpPr>
          <p:cNvPr id="28" name="Shape 151"/>
          <p:cNvSpPr/>
          <p:nvPr/>
        </p:nvSpPr>
        <p:spPr>
          <a:xfrm flipH="1" flipV="1">
            <a:off x="-1826" y="5123478"/>
            <a:ext cx="9205591" cy="178532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100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86" y="9325"/>
                  <a:pt x="21586" y="15099"/>
                </a:cubicBezTo>
                <a:cubicBezTo>
                  <a:pt x="10786" y="1509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lang="it-IT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333375" y="1949688"/>
            <a:ext cx="8505825" cy="273661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Seminario Formativo LES</a:t>
            </a:r>
            <a:br>
              <a:rPr lang="it-IT" sz="2400" b="1" dirty="0" smtClean="0">
                <a:solidFill>
                  <a:srgbClr val="002060"/>
                </a:solidFill>
              </a:rPr>
            </a:br>
            <a:r>
              <a:rPr lang="it-IT" sz="2400" b="1" dirty="0" smtClean="0">
                <a:solidFill>
                  <a:srgbClr val="002060"/>
                </a:solidFill>
              </a:rPr>
              <a:t>Pinerolo, 21 gennaio 2010</a:t>
            </a:r>
            <a:r>
              <a:rPr lang="it-IT" sz="2400" b="1" i="1" dirty="0" smtClean="0">
                <a:solidFill>
                  <a:srgbClr val="002060"/>
                </a:solidFill>
              </a:rPr>
              <a:t/>
            </a:r>
            <a:br>
              <a:rPr lang="it-IT" sz="2400" b="1" i="1" dirty="0" smtClean="0">
                <a:solidFill>
                  <a:srgbClr val="002060"/>
                </a:solidFill>
              </a:rPr>
            </a:br>
            <a:r>
              <a:rPr lang="it-IT" sz="2400" b="1" i="1" dirty="0" err="1" smtClean="0">
                <a:solidFill>
                  <a:srgbClr val="002060"/>
                </a:solidFill>
              </a:rPr>
              <a:t>Postmodernità</a:t>
            </a:r>
            <a:r>
              <a:rPr lang="it-IT" sz="2400" b="1" i="1" dirty="0" smtClean="0">
                <a:solidFill>
                  <a:srgbClr val="002060"/>
                </a:solidFill>
              </a:rPr>
              <a:t> e complessità: la proposta interdisciplinare del LES</a:t>
            </a:r>
            <a:br>
              <a:rPr lang="it-IT" sz="2400" b="1" i="1" dirty="0" smtClean="0">
                <a:solidFill>
                  <a:srgbClr val="002060"/>
                </a:solidFill>
              </a:rPr>
            </a:br>
            <a:r>
              <a:rPr lang="it-IT" sz="2400" b="1" i="1" dirty="0" smtClean="0">
                <a:solidFill>
                  <a:srgbClr val="002060"/>
                </a:solidFill>
              </a:rPr>
              <a:t/>
            </a:r>
            <a:br>
              <a:rPr lang="it-IT" sz="2400" b="1" i="1" dirty="0" smtClean="0">
                <a:solidFill>
                  <a:srgbClr val="002060"/>
                </a:solidFill>
              </a:rPr>
            </a:br>
            <a:r>
              <a:rPr lang="it-IT" sz="3200" b="1" i="1" dirty="0" smtClean="0">
                <a:solidFill>
                  <a:schemeClr val="accent3">
                    <a:lumMod val="50000"/>
                  </a:schemeClr>
                </a:solidFill>
              </a:rPr>
              <a:t>Complessità morale e scelta ragionevole: </a:t>
            </a:r>
            <a:br>
              <a:rPr lang="it-IT" sz="32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200" b="1" i="1" dirty="0" smtClean="0">
                <a:solidFill>
                  <a:schemeClr val="accent3">
                    <a:lumMod val="50000"/>
                  </a:schemeClr>
                </a:solidFill>
              </a:rPr>
              <a:t>un nuovo incontro fra etica ed economia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i="1" dirty="0">
              <a:solidFill>
                <a:srgbClr val="002060"/>
              </a:solidFill>
            </a:endParaRPr>
          </a:p>
        </p:txBody>
      </p:sp>
      <p:sp>
        <p:nvSpPr>
          <p:cNvPr id="14" name="Shape 150"/>
          <p:cNvSpPr/>
          <p:nvPr/>
        </p:nvSpPr>
        <p:spPr>
          <a:xfrm>
            <a:off x="-40" y="4894"/>
            <a:ext cx="9157786" cy="194479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/>
          </a:p>
        </p:txBody>
      </p:sp>
      <p:sp>
        <p:nvSpPr>
          <p:cNvPr id="15" name="Shape 151"/>
          <p:cNvSpPr/>
          <p:nvPr/>
        </p:nvSpPr>
        <p:spPr>
          <a:xfrm>
            <a:off x="-41" y="-8637"/>
            <a:ext cx="9203806" cy="173795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100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86" y="9325"/>
                  <a:pt x="21586" y="15099"/>
                </a:cubicBezTo>
                <a:cubicBezTo>
                  <a:pt x="10786" y="1509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685800" y="5750170"/>
            <a:ext cx="6295292" cy="96715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Franco Manti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</a:rPr>
              <a:t>Docente di Etica Sociale; Etica della Comunicazione; </a:t>
            </a:r>
            <a:r>
              <a:rPr lang="it-IT" dirty="0" err="1" smtClean="0">
                <a:solidFill>
                  <a:schemeClr val="bg1"/>
                </a:solidFill>
              </a:rPr>
              <a:t>Comunicazione</a:t>
            </a:r>
            <a:r>
              <a:rPr lang="it-IT" dirty="0" smtClean="0">
                <a:solidFill>
                  <a:schemeClr val="bg1"/>
                </a:solidFill>
              </a:rPr>
              <a:t> Etico – sociale d’Impresa </a:t>
            </a:r>
          </a:p>
          <a:p>
            <a:pPr algn="l"/>
            <a:endParaRPr lang="it-IT" sz="1200" dirty="0" smtClean="0">
              <a:solidFill>
                <a:schemeClr val="bg1"/>
              </a:solidFill>
            </a:endParaRPr>
          </a:p>
        </p:txBody>
      </p:sp>
      <p:pic>
        <p:nvPicPr>
          <p:cNvPr id="20" name="Immagine 19" descr="Logo_unige_scrittabian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1" y="121359"/>
            <a:ext cx="2253358" cy="1188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999" y="323850"/>
            <a:ext cx="2933701" cy="66357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/>
              <a:t>Homo </a:t>
            </a:r>
            <a:r>
              <a:rPr lang="it-IT" b="1" i="1" dirty="0" err="1" smtClean="0"/>
              <a:t>oeconomicus</a:t>
            </a:r>
            <a:r>
              <a:rPr lang="it-IT" b="1" i="1" dirty="0" smtClean="0"/>
              <a:t> ?</a:t>
            </a:r>
            <a:endParaRPr lang="it-IT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0999" y="1181100"/>
            <a:ext cx="3076575" cy="5114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600" dirty="0" smtClean="0"/>
              <a:t>E’ un </a:t>
            </a:r>
            <a:r>
              <a:rPr lang="it-IT" sz="2600" dirty="0" err="1" smtClean="0"/>
              <a:t>idealtipo</a:t>
            </a:r>
            <a:r>
              <a:rPr lang="it-IT" sz="2600" dirty="0" smtClean="0"/>
              <a:t> “caricaturale” che propone una visione limitata e inadeguata della libertà umana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600" dirty="0" smtClean="0"/>
              <a:t>Le decisioni non rispondono a un solo principio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600" dirty="0" smtClean="0"/>
              <a:t>Le  decisioni sono contestuali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600" dirty="0" smtClean="0"/>
              <a:t>Non esiste, nella realtà, alcun equilibrio di mercato ( non è dimostrabile la sussistenza di una mano invisibile)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600" i="1" dirty="0" smtClean="0"/>
              <a:t>L’homo </a:t>
            </a:r>
            <a:r>
              <a:rPr lang="it-IT" sz="2600" i="1" dirty="0" err="1" smtClean="0"/>
              <a:t>oeconomicus</a:t>
            </a:r>
            <a:r>
              <a:rPr lang="it-IT" sz="2600" i="1" dirty="0" smtClean="0"/>
              <a:t> </a:t>
            </a:r>
            <a:r>
              <a:rPr lang="it-IT" sz="2600" dirty="0" smtClean="0"/>
              <a:t>è uno sciocco razionale </a:t>
            </a:r>
          </a:p>
          <a:p>
            <a:pPr>
              <a:lnSpc>
                <a:spcPct val="80000"/>
              </a:lnSpc>
              <a:defRPr/>
            </a:pPr>
            <a:r>
              <a:rPr lang="it-IT" sz="1700" dirty="0" smtClean="0"/>
              <a:t>(A. Sen, </a:t>
            </a:r>
            <a:r>
              <a:rPr lang="it-IT" sz="1700" i="1" dirty="0" smtClean="0"/>
              <a:t>Libertà e razionalità</a:t>
            </a:r>
            <a:r>
              <a:rPr lang="it-IT" sz="17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it-IT" sz="2400" dirty="0" smtClean="0"/>
          </a:p>
        </p:txBody>
      </p:sp>
      <p:pic>
        <p:nvPicPr>
          <p:cNvPr id="9" name="Segnaposto immagine 8" descr="article-2376836-1AFA1CF9000005DC-569_306x42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92" b="5792"/>
          <a:stretch>
            <a:fillRect/>
          </a:stretch>
        </p:blipFill>
        <p:spPr>
          <a:xfrm>
            <a:off x="3887788" y="638175"/>
            <a:ext cx="4629150" cy="5657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09550"/>
            <a:ext cx="2949178" cy="116205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/>
              <a:t>Le strutture della complessità morale</a:t>
            </a:r>
            <a:endParaRPr lang="it-IT" b="1" i="1" dirty="0"/>
          </a:p>
        </p:txBody>
      </p:sp>
      <p:pic>
        <p:nvPicPr>
          <p:cNvPr id="5" name="Segnaposto immagine 4" descr="719Rlgul18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99" b="6199"/>
          <a:stretch>
            <a:fillRect/>
          </a:stretch>
        </p:blipFill>
        <p:spPr>
          <a:xfrm>
            <a:off x="4295775" y="987425"/>
            <a:ext cx="4221163" cy="554672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371601"/>
            <a:ext cx="2949178" cy="5162549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sz="2000" dirty="0" smtClean="0"/>
              <a:t>Il giudizio morale. La moralità non consiste unicamente nella scrupolosa adesione e applicazione di regole generali a situazioni particolari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La differenziazione fra ideali politici e ideali personali</a:t>
            </a:r>
          </a:p>
          <a:p>
            <a:pPr lvl="0">
              <a:buFont typeface="Arial" pitchFamily="34" charset="0"/>
              <a:buChar char="•"/>
            </a:pPr>
            <a:r>
              <a:rPr lang="it-IT" sz="2000" dirty="0" smtClean="0"/>
              <a:t>L’eterogeneità della morale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L’ortogonalità fra emozioni ed etica</a:t>
            </a:r>
          </a:p>
          <a:p>
            <a:pPr lvl="0">
              <a:buFont typeface="Arial" pitchFamily="34" charset="0"/>
              <a:buChar char="•"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7627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competenza etica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133475"/>
            <a:ext cx="2949178" cy="473551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È  una competenza di base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Riguarda la formulazione del giudizio morale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Richiede la contestualizzazione nella scelta dei principi e nel dare ragioni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Implica il principio di giustificazione contestuale</a:t>
            </a:r>
          </a:p>
          <a:p>
            <a:endParaRPr lang="it-IT" sz="2400" dirty="0"/>
          </a:p>
        </p:txBody>
      </p:sp>
      <p:pic>
        <p:nvPicPr>
          <p:cNvPr id="7" name="Segnaposto immagine 6" descr="Comportament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08" r="17808"/>
          <a:stretch>
            <a:fillRect/>
          </a:stretch>
        </p:blipFill>
        <p:spPr>
          <a:xfrm>
            <a:off x="3579813" y="987425"/>
            <a:ext cx="5211762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1" y="295275"/>
            <a:ext cx="2781300" cy="692151"/>
          </a:xfrm>
        </p:spPr>
        <p:txBody>
          <a:bodyPr>
            <a:noAutofit/>
          </a:bodyPr>
          <a:lstStyle/>
          <a:p>
            <a:pPr algn="ctr"/>
            <a:r>
              <a:rPr lang="it-IT" sz="2400" b="1" i="1" dirty="0" smtClean="0"/>
              <a:t>Fattori di complessità morale</a:t>
            </a:r>
            <a:endParaRPr lang="it-IT" sz="2400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142999"/>
            <a:ext cx="2949178" cy="4943475"/>
          </a:xfrm>
        </p:spPr>
        <p:txBody>
          <a:bodyPr/>
          <a:lstStyle/>
          <a:p>
            <a:r>
              <a:rPr lang="it-IT" sz="1800" b="1" dirty="0" smtClean="0"/>
              <a:t>Principi del primo ordine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Principio deontologico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Principio </a:t>
            </a:r>
            <a:r>
              <a:rPr lang="it-IT" sz="1800" dirty="0" err="1" smtClean="0"/>
              <a:t>consequenzialista</a:t>
            </a:r>
            <a:endParaRPr lang="it-IT" sz="1800" dirty="0" smtClean="0"/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Principio di parzialità</a:t>
            </a:r>
          </a:p>
          <a:p>
            <a:r>
              <a:rPr lang="it-IT" sz="1800" b="1" dirty="0" smtClean="0"/>
              <a:t>Principi del secondo ordine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Principio di responsabilità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Principio di sollecitudine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Principio di rispetto per l’autonomia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Tutti gli altri principi morali</a:t>
            </a:r>
          </a:p>
          <a:p>
            <a:r>
              <a:rPr lang="it-IT" sz="1800" b="1" dirty="0" smtClean="0"/>
              <a:t>Emozioni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Simpatia/empatia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Benevolenza</a:t>
            </a:r>
          </a:p>
          <a:p>
            <a:endParaRPr lang="it-IT" dirty="0"/>
          </a:p>
        </p:txBody>
      </p:sp>
      <p:pic>
        <p:nvPicPr>
          <p:cNvPr id="7" name="Segnaposto immagine 6" descr="nube-di-parola-di-etica-1097685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83" r="5883"/>
          <a:stretch>
            <a:fillRect/>
          </a:stretch>
        </p:blipFill>
        <p:spPr>
          <a:xfrm>
            <a:off x="3887788" y="514350"/>
            <a:ext cx="4629150" cy="53467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3019425" cy="77787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Competenza etica:</a:t>
            </a:r>
            <a:br>
              <a:rPr lang="it-IT" b="1" dirty="0" smtClean="0"/>
            </a:br>
            <a:r>
              <a:rPr lang="it-IT" b="1" dirty="0" smtClean="0"/>
              <a:t>dare ragioni</a:t>
            </a:r>
            <a:endParaRPr lang="it-IT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00050" y="1257300"/>
            <a:ext cx="2676525" cy="46116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Gerarchizzare i principi del 1° ordine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Valutare le implicazioni della gerarchizzazione rispetto ai principi del 2° ordine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Valutare le implicazioni dei sentimenti morali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Dare ragioni secondo il principio di giustificazione contestuale</a:t>
            </a:r>
          </a:p>
          <a:p>
            <a:endParaRPr lang="it-IT" dirty="0"/>
          </a:p>
        </p:txBody>
      </p:sp>
      <p:pic>
        <p:nvPicPr>
          <p:cNvPr id="7" name="Segnaposto immagine 6" descr="90595339-un-gruppo-di-persone-che-parlano-di-illustrazione-vettoriale-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649" r="8649"/>
          <a:stretch>
            <a:fillRect/>
          </a:stretch>
        </p:blipFill>
        <p:spPr>
          <a:xfrm>
            <a:off x="3276600" y="987425"/>
            <a:ext cx="5676900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23850"/>
            <a:ext cx="2949178" cy="428625"/>
          </a:xfrm>
        </p:spPr>
        <p:txBody>
          <a:bodyPr>
            <a:normAutofit fontScale="90000"/>
          </a:bodyPr>
          <a:lstStyle/>
          <a:p>
            <a:r>
              <a:rPr lang="it-IT" b="1" i="1" dirty="0" smtClean="0"/>
              <a:t>Un nuovo incontro</a:t>
            </a:r>
            <a:endParaRPr lang="it-IT" b="1" i="1" dirty="0"/>
          </a:p>
        </p:txBody>
      </p:sp>
      <p:pic>
        <p:nvPicPr>
          <p:cNvPr id="5" name="Segnaposto immagine 4" descr="1844470024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72" b="11572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Nei secoli XVVII e XVIII </a:t>
            </a:r>
            <a:r>
              <a:rPr lang="it-IT" dirty="0" err="1" smtClean="0"/>
              <a:t>Locke</a:t>
            </a:r>
            <a:r>
              <a:rPr lang="it-IT" dirty="0" smtClean="0"/>
              <a:t>, Hume, </a:t>
            </a:r>
            <a:r>
              <a:rPr lang="it-IT" dirty="0" err="1" smtClean="0"/>
              <a:t>Condorcet</a:t>
            </a:r>
            <a:r>
              <a:rPr lang="it-IT" dirty="0" smtClean="0"/>
              <a:t>, </a:t>
            </a:r>
            <a:r>
              <a:rPr lang="it-IT" dirty="0" err="1" smtClean="0"/>
              <a:t>Chastellux</a:t>
            </a:r>
            <a:r>
              <a:rPr lang="it-IT" dirty="0" smtClean="0"/>
              <a:t>, Voltaire, Genovesi, Beccaria collegavano strettamente etica, economia e politica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A. Smith riteneva l’economia (politica) una branca dell’etica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Relazione fra crescita, sviluppo, gestione della disuguaglianza ordine sociale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L’economia politica come scienza morale e sociale ( A. </a:t>
            </a:r>
            <a:r>
              <a:rPr lang="it-IT" dirty="0" err="1" smtClean="0"/>
              <a:t>Hirschman</a:t>
            </a:r>
            <a:r>
              <a:rPr lang="it-IT" dirty="0" smtClean="0"/>
              <a:t>)</a:t>
            </a:r>
          </a:p>
          <a:p>
            <a:r>
              <a:rPr lang="it-IT" dirty="0" smtClean="0"/>
              <a:t>Due grandi questioni (connesse)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Livello macro:Giustizia ed economia del ben – essere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Livello micro Responsabilità sociale</a:t>
            </a:r>
          </a:p>
          <a:p>
            <a:r>
              <a:rPr lang="it-IT" dirty="0" smtClean="0"/>
              <a:t>  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>
            <a:noAutofit/>
          </a:bodyPr>
          <a:lstStyle/>
          <a:p>
            <a:pPr algn="ctr"/>
            <a:r>
              <a:rPr lang="it-IT" sz="2000" b="1" i="1" dirty="0" smtClean="0"/>
              <a:t>Dalla razionalità (astratta) alla ragionevolezza pratica</a:t>
            </a:r>
            <a:endParaRPr lang="it-IT" sz="2000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L’economia è (soltanto) una scienza quantitativa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Date le implicazioni etiche e politiche delle decisioni economiche, esse non possono non tener conto delle strutture della complessità morale e del processo di costruzione del giudizio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L’incremento del profitto, del PIL, della crescita puramente quantitativa  non costituiscono ragioni (morali e politiche) sufficienti   </a:t>
            </a:r>
            <a:endParaRPr lang="it-IT" sz="2000" dirty="0"/>
          </a:p>
        </p:txBody>
      </p:sp>
      <p:pic>
        <p:nvPicPr>
          <p:cNvPr id="9" name="Segnaposto immagine 8" descr="ETICA ED ECONOMI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93" b="4493"/>
          <a:stretch>
            <a:fillRect/>
          </a:stretch>
        </p:blipFill>
        <p:spPr>
          <a:xfrm>
            <a:off x="4438650" y="457200"/>
            <a:ext cx="4078288" cy="5581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75" y="247651"/>
            <a:ext cx="2152650" cy="7397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i="1" dirty="0" smtClean="0"/>
              <a:t>Prospettive ed emergenze</a:t>
            </a:r>
            <a:endParaRPr lang="it-IT" sz="2400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400" y="1209675"/>
            <a:ext cx="2657475" cy="4659313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Campi di promozione del “nuovo incontro”  (a titolo esemplificativo)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Approccio </a:t>
            </a:r>
            <a:r>
              <a:rPr lang="it-IT" sz="2400" dirty="0" err="1" smtClean="0"/>
              <a:t>glocale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Disuguaglianze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Sviluppo qualitativo ed economia della cura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Economia circolare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Nuova CSR (</a:t>
            </a:r>
            <a:r>
              <a:rPr lang="it-IT" sz="2400" i="1" dirty="0" smtClean="0"/>
              <a:t>Company </a:t>
            </a:r>
            <a:r>
              <a:rPr lang="it-IT" sz="2400" i="1" dirty="0" err="1" smtClean="0"/>
              <a:t>Stakeholder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Responsibility</a:t>
            </a:r>
            <a:r>
              <a:rPr lang="it-IT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FIT</a:t>
            </a:r>
          </a:p>
          <a:p>
            <a:endParaRPr lang="it-IT" dirty="0"/>
          </a:p>
        </p:txBody>
      </p:sp>
      <p:pic>
        <p:nvPicPr>
          <p:cNvPr id="7" name="Segnaposto immagine 6" descr="GLOCAL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752" r="17752"/>
          <a:stretch>
            <a:fillRect/>
          </a:stretch>
        </p:blipFill>
        <p:spPr>
          <a:xfrm>
            <a:off x="2695575" y="987425"/>
            <a:ext cx="6286500" cy="48736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250" y="209550"/>
            <a:ext cx="2905125" cy="914400"/>
          </a:xfrm>
        </p:spPr>
        <p:txBody>
          <a:bodyPr>
            <a:noAutofit/>
          </a:bodyPr>
          <a:lstStyle/>
          <a:p>
            <a:pPr algn="ctr"/>
            <a:r>
              <a:rPr lang="el-GR" sz="2400" b="1" i="1" dirty="0" smtClean="0"/>
              <a:t>Οἶκος </a:t>
            </a:r>
            <a:r>
              <a:rPr lang="it-IT" sz="2400" b="1" i="1" dirty="0" err="1" smtClean="0"/>
              <a:t>νόμος</a:t>
            </a:r>
            <a:r>
              <a:rPr lang="it-IT" sz="2400" b="1" i="1" dirty="0" smtClean="0"/>
              <a:t>. Prendersi cura per cercare la felicità</a:t>
            </a:r>
            <a:endParaRPr lang="it-IT" sz="2400" b="1" i="1" dirty="0"/>
          </a:p>
        </p:txBody>
      </p:sp>
      <p:pic>
        <p:nvPicPr>
          <p:cNvPr id="5" name="Segnaposto immagine 4" descr="pianeta-terr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123950"/>
            <a:ext cx="2949178" cy="4745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Dovremmo prenderci cura di noi, degli altri, di quanto ci circonda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A ognuno è e deve essere resa possibile la ricerca della felicità                                     (J. </a:t>
            </a:r>
            <a:r>
              <a:rPr lang="it-IT" sz="2800" dirty="0" err="1" smtClean="0"/>
              <a:t>Locke</a:t>
            </a:r>
            <a:r>
              <a:rPr lang="it-IT" sz="2800" dirty="0" smtClean="0"/>
              <a:t>)</a:t>
            </a:r>
            <a:endParaRPr lang="it-IT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28650" y="523875"/>
            <a:ext cx="7886700" cy="56530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it-IT" sz="6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6600" b="1" i="1" dirty="0" smtClean="0">
                <a:solidFill>
                  <a:srgbClr val="0070C0"/>
                </a:solidFill>
              </a:rPr>
              <a:t>Grazie </a:t>
            </a:r>
          </a:p>
          <a:p>
            <a:pPr algn="ctr">
              <a:buNone/>
            </a:pPr>
            <a:r>
              <a:rPr lang="it-IT" sz="6600" b="1" i="1" dirty="0" smtClean="0">
                <a:solidFill>
                  <a:srgbClr val="0070C0"/>
                </a:solidFill>
              </a:rPr>
              <a:t>per</a:t>
            </a:r>
          </a:p>
          <a:p>
            <a:pPr algn="ctr">
              <a:buNone/>
            </a:pPr>
            <a:r>
              <a:rPr lang="it-IT" sz="6600" b="1" i="1" dirty="0" smtClean="0">
                <a:solidFill>
                  <a:srgbClr val="0070C0"/>
                </a:solidFill>
              </a:rPr>
              <a:t> l’attenzione!</a:t>
            </a:r>
          </a:p>
          <a:p>
            <a:pPr algn="ctr">
              <a:buNone/>
            </a:pPr>
            <a:endParaRPr lang="it-IT" sz="6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it-IT" sz="4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4000" b="1" dirty="0" smtClean="0">
                <a:solidFill>
                  <a:srgbClr val="0070C0"/>
                </a:solidFill>
              </a:rPr>
              <a:t>Franco.Manti@unige.it</a:t>
            </a:r>
            <a:endParaRPr lang="it-IT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0148" y="237392"/>
            <a:ext cx="2901460" cy="750033"/>
          </a:xfrm>
        </p:spPr>
        <p:txBody>
          <a:bodyPr>
            <a:normAutofit/>
          </a:bodyPr>
          <a:lstStyle/>
          <a:p>
            <a:pPr algn="ctr"/>
            <a:r>
              <a:rPr lang="it-IT" b="1" i="1" dirty="0" smtClean="0"/>
              <a:t>Monismo Etico</a:t>
            </a:r>
            <a:endParaRPr lang="it-IT" b="1" i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290147" y="1134208"/>
            <a:ext cx="3072178" cy="47347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Kantismo</a:t>
            </a:r>
          </a:p>
          <a:p>
            <a:endParaRPr lang="it-IT" sz="3200" dirty="0" smtClean="0"/>
          </a:p>
          <a:p>
            <a:pPr>
              <a:buFontTx/>
              <a:buChar char="-"/>
            </a:pPr>
            <a:r>
              <a:rPr lang="it-IT" sz="2400" dirty="0" smtClean="0"/>
              <a:t>La deliberazione morale è deontologica </a:t>
            </a:r>
          </a:p>
          <a:p>
            <a:pPr>
              <a:buFontTx/>
              <a:buChar char="-"/>
            </a:pP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Tutti gli obblighi morali sono categorici</a:t>
            </a:r>
          </a:p>
        </p:txBody>
      </p:sp>
      <p:pic>
        <p:nvPicPr>
          <p:cNvPr id="13" name="Segnaposto immagine 12" descr="Immanuel-Ka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12" b="7712"/>
          <a:stretch>
            <a:fillRect/>
          </a:stretch>
        </p:blipFill>
        <p:spPr>
          <a:xfrm>
            <a:off x="3887788" y="419100"/>
            <a:ext cx="4629150" cy="5441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81354"/>
            <a:ext cx="2867025" cy="706072"/>
          </a:xfrm>
        </p:spPr>
        <p:txBody>
          <a:bodyPr>
            <a:noAutofit/>
          </a:bodyPr>
          <a:lstStyle/>
          <a:p>
            <a:pPr algn="ctr"/>
            <a:r>
              <a:rPr lang="it-IT" b="1" i="1" dirty="0" smtClean="0"/>
              <a:t>Monismo etico</a:t>
            </a:r>
            <a:endParaRPr lang="it-IT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099038"/>
            <a:ext cx="2949178" cy="47699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/>
              <a:t>Utilitarismo</a:t>
            </a:r>
          </a:p>
          <a:p>
            <a:endParaRPr lang="it-IT" sz="2000" dirty="0" smtClean="0"/>
          </a:p>
          <a:p>
            <a:pPr>
              <a:buFontTx/>
              <a:buChar char="-"/>
            </a:pPr>
            <a:r>
              <a:rPr lang="it-IT" sz="2400" dirty="0" smtClean="0"/>
              <a:t>La deliberazione morale è </a:t>
            </a:r>
            <a:r>
              <a:rPr lang="it-IT" sz="2400" dirty="0" err="1" smtClean="0"/>
              <a:t>consequenzialista</a:t>
            </a:r>
            <a:endParaRPr lang="it-IT" sz="2400" dirty="0" smtClean="0"/>
          </a:p>
          <a:p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Non sussistono obblighi vincolanti a priori</a:t>
            </a:r>
            <a:endParaRPr lang="it-IT" sz="2400" dirty="0"/>
          </a:p>
        </p:txBody>
      </p:sp>
      <p:pic>
        <p:nvPicPr>
          <p:cNvPr id="13" name="Segnaposto immagine 12" descr="Bentham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21" r="2921"/>
          <a:stretch>
            <a:fillRect/>
          </a:stretch>
        </p:blipFill>
        <p:spPr>
          <a:xfrm>
            <a:off x="3887788" y="280988"/>
            <a:ext cx="4629150" cy="55800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1" y="457200"/>
            <a:ext cx="2962274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Due “modelli”  riduzionisti </a:t>
            </a:r>
            <a:endParaRPr lang="it-IT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1" y="1466850"/>
            <a:ext cx="2686050" cy="493395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Kantismo e utilitarismo:</a:t>
            </a:r>
          </a:p>
          <a:p>
            <a:r>
              <a:rPr lang="it-IT" sz="2400" dirty="0" smtClean="0"/>
              <a:t>- Implicano una messa fra parentesi del </a:t>
            </a:r>
            <a:r>
              <a:rPr lang="it-IT" sz="2400" i="1" dirty="0" smtClean="0"/>
              <a:t>giudizio morale </a:t>
            </a:r>
            <a:r>
              <a:rPr lang="it-IT" sz="2400" dirty="0" smtClean="0"/>
              <a:t>come facoltà che consente di rapportare principi o regole generali a contesti specifici </a:t>
            </a:r>
          </a:p>
          <a:p>
            <a:r>
              <a:rPr lang="it-IT" sz="2400" dirty="0" smtClean="0"/>
              <a:t>- Elidono il conflitto morale come dimensione della moralità</a:t>
            </a:r>
            <a:endParaRPr lang="it-IT" sz="2400" dirty="0"/>
          </a:p>
        </p:txBody>
      </p:sp>
      <p:pic>
        <p:nvPicPr>
          <p:cNvPr id="7" name="Segnaposto immagine 6" descr="I TRE FILOSOF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035" r="5035"/>
          <a:stretch>
            <a:fillRect/>
          </a:stretch>
        </p:blipFill>
        <p:spPr>
          <a:xfrm>
            <a:off x="3419475" y="987425"/>
            <a:ext cx="5543550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/>
              <a:t>Un’alternativa tautologica:</a:t>
            </a:r>
            <a:br>
              <a:rPr lang="it-IT" b="1" i="1" dirty="0" smtClean="0"/>
            </a:br>
            <a:r>
              <a:rPr lang="it-IT" b="1" i="1" dirty="0" smtClean="0"/>
              <a:t>l’</a:t>
            </a:r>
            <a:r>
              <a:rPr lang="it-IT" b="1" i="1" dirty="0" err="1" smtClean="0"/>
              <a:t>emotivismo</a:t>
            </a:r>
            <a:endParaRPr lang="it-IT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432593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Secondo le  filosofie del </a:t>
            </a:r>
            <a:r>
              <a:rPr lang="it-IT" sz="2000" i="1" dirty="0" err="1" smtClean="0"/>
              <a:t>moral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sense</a:t>
            </a:r>
            <a:r>
              <a:rPr lang="it-IT" sz="2000" i="1" dirty="0" smtClean="0"/>
              <a:t> </a:t>
            </a:r>
            <a:r>
              <a:rPr lang="it-IT" sz="2000" dirty="0" smtClean="0"/>
              <a:t> e l’</a:t>
            </a:r>
            <a:r>
              <a:rPr lang="it-IT" sz="2000" dirty="0" err="1" smtClean="0"/>
              <a:t>emotivismo</a:t>
            </a:r>
            <a:r>
              <a:rPr lang="it-IT" sz="2000" dirty="0" smtClean="0"/>
              <a:t> contemporaneo: un’azione è ingiusta perché la disapproviamo (sulla base di una disposizione a provare emozioni, ossia sentimenti morali) e la ragione della disapprovazione è che, in base alla suddetta disposizione, essa è ingiusta</a:t>
            </a:r>
            <a:endParaRPr lang="it-IT" sz="2000" dirty="0"/>
          </a:p>
        </p:txBody>
      </p:sp>
      <p:pic>
        <p:nvPicPr>
          <p:cNvPr id="7" name="Segnaposto immagine 6" descr="david-hume-db1b6j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89" b="4289"/>
          <a:stretch>
            <a:fillRect/>
          </a:stretch>
        </p:blipFill>
        <p:spPr>
          <a:xfrm>
            <a:off x="3887788" y="457200"/>
            <a:ext cx="4629150" cy="54117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/>
              <a:t>La RCT e i suoi limiti</a:t>
            </a:r>
            <a:endParaRPr lang="it-IT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343025"/>
            <a:ext cx="2949178" cy="4525963"/>
          </a:xfrm>
        </p:spPr>
        <p:txBody>
          <a:bodyPr/>
          <a:lstStyle/>
          <a:p>
            <a:r>
              <a:rPr lang="it-IT" dirty="0" smtClean="0"/>
              <a:t>Si basa su condizioni basilari di coerenza interna (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consistency</a:t>
            </a:r>
            <a:r>
              <a:rPr lang="it-IT" dirty="0" smtClean="0"/>
              <a:t>), assioma di contrazione e assioma di espansione, che vincolano la scelta a tale coerenza</a:t>
            </a:r>
          </a:p>
          <a:p>
            <a:endParaRPr lang="it-IT" dirty="0" smtClean="0"/>
          </a:p>
          <a:p>
            <a:r>
              <a:rPr lang="it-IT" dirty="0" smtClean="0"/>
              <a:t>Il vincolo, determinato dagli assiomi, risulta eccessivo e inadeguato quando si pretenda di applicarlo a scelte morali e sociali</a:t>
            </a:r>
          </a:p>
          <a:p>
            <a:r>
              <a:rPr lang="it-IT" dirty="0" smtClean="0"/>
              <a:t>RCT come modello teorico di decisione applicato all’ economia non è sostenibile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12" name="Segnaposto immagine 11" descr="Razionalità e libertà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369" b="9369"/>
          <a:stretch>
            <a:fillRect/>
          </a:stretch>
        </p:blipFill>
        <p:spPr>
          <a:xfrm>
            <a:off x="4352925" y="457200"/>
            <a:ext cx="4164013" cy="54117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smtClean="0"/>
              <a:t>Il “problema” A. Smith</a:t>
            </a:r>
            <a:endParaRPr lang="it-IT" b="1" i="1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09587"/>
          </a:xfrm>
        </p:spPr>
        <p:txBody>
          <a:bodyPr/>
          <a:lstStyle/>
          <a:p>
            <a:pPr algn="ctr"/>
            <a:r>
              <a:rPr lang="it-IT" i="1" dirty="0" smtClean="0"/>
              <a:t>La ricchezza delle nazioni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40576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i="1" dirty="0" smtClean="0"/>
              <a:t>Non è dalla benevolenza  del macellaio, del fornaio e del birraio che ci aspettiamo il nostro pranzo ma dalla considerazione del loro interesse; non ci rivolgiamo al senso di umanità ma al loro egoismo e non parliamo loro delle nostre necessità, ma dei loro vantaggi.</a:t>
            </a:r>
            <a:endParaRPr lang="it-IT" i="1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509587"/>
          </a:xfrm>
        </p:spPr>
        <p:txBody>
          <a:bodyPr/>
          <a:lstStyle/>
          <a:p>
            <a:pPr algn="ctr"/>
            <a:r>
              <a:rPr lang="it-IT" i="1" dirty="0" smtClean="0"/>
              <a:t>Teoria dei sentimenti morali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40576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i="1" dirty="0" smtClean="0"/>
              <a:t>   Per quanto l’uomo possa esser supposto egoista, vi sono evidentemente alcuni principi nella sua natura che lo inducono a interessarsi alla sorte altri e gli rendono necessaria l’altrui felicità, sebbene egli non ne ricavi alcunché, eccetto il piacere di constatarla</a:t>
            </a:r>
            <a:endParaRPr lang="it-IT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>
            <a:normAutofit fontScale="90000"/>
          </a:bodyPr>
          <a:lstStyle/>
          <a:p>
            <a:r>
              <a:rPr lang="it-IT" b="1" i="1" dirty="0" smtClean="0"/>
              <a:t>Una questione di appropriatezza</a:t>
            </a:r>
            <a:endParaRPr lang="it-IT" b="1" i="1" dirty="0"/>
          </a:p>
        </p:txBody>
      </p:sp>
      <p:pic>
        <p:nvPicPr>
          <p:cNvPr id="15" name="Segnaposto immagine 14" descr="adam smith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97" b="4097"/>
          <a:stretch>
            <a:fillRect/>
          </a:stretch>
        </p:blipFill>
        <p:spPr/>
      </p:pic>
      <p:sp>
        <p:nvSpPr>
          <p:cNvPr id="14" name="Segnaposto testo 13"/>
          <p:cNvSpPr>
            <a:spLocks noGrp="1"/>
          </p:cNvSpPr>
          <p:nvPr>
            <p:ph type="body" sz="half" idx="2"/>
          </p:nvPr>
        </p:nvSpPr>
        <p:spPr>
          <a:xfrm>
            <a:off x="629841" y="1104900"/>
            <a:ext cx="2949178" cy="476408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S</a:t>
            </a:r>
            <a:r>
              <a:rPr lang="it-IT" sz="2000" dirty="0" smtClean="0"/>
              <a:t>econdo A. Smith  i due sentimenti morali che orientano le decisioni nelle relazioni sono: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Benevolenza (</a:t>
            </a:r>
            <a:r>
              <a:rPr lang="it-IT" sz="2000" i="1" dirty="0" err="1" smtClean="0"/>
              <a:t>benevolence</a:t>
            </a:r>
            <a:r>
              <a:rPr lang="it-IT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Simpatia (</a:t>
            </a:r>
            <a:r>
              <a:rPr lang="it-IT" sz="2000" i="1" dirty="0" err="1" smtClean="0"/>
              <a:t>simpaty</a:t>
            </a:r>
            <a:r>
              <a:rPr lang="it-IT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Entrambi vanno rapportati al contesto nel quale si assume la decisione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La decisione dovrebbe essere assunta secondo un criterio di appropriatezza (</a:t>
            </a:r>
            <a:r>
              <a:rPr lang="it-IT" sz="2000" i="1" dirty="0" err="1" smtClean="0"/>
              <a:t>property</a:t>
            </a:r>
            <a:r>
              <a:rPr lang="it-IT" sz="2000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015" y="457200"/>
            <a:ext cx="289267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/>
              <a:t>Homo </a:t>
            </a:r>
            <a:r>
              <a:rPr lang="it-IT" b="1" i="1" dirty="0" err="1" smtClean="0"/>
              <a:t>oeconomicus</a:t>
            </a:r>
            <a:r>
              <a:rPr lang="it-IT" b="1" i="1" dirty="0" smtClean="0"/>
              <a:t> </a:t>
            </a:r>
            <a:endParaRPr lang="it-IT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1015" y="1424354"/>
            <a:ext cx="2892670" cy="444463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000" dirty="0" smtClean="0"/>
              <a:t>Il movente fondamentale delle azioni è l’egoismo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Il mercato ha leggi  proprie indipendenti dall’etica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Nel mercato si adottano decisioni razionali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Una mano invisibile agisce come </a:t>
            </a:r>
            <a:r>
              <a:rPr lang="it-IT" sz="2000" dirty="0" err="1" smtClean="0"/>
              <a:t>riequilibratore</a:t>
            </a:r>
            <a:r>
              <a:rPr lang="it-IT" sz="2000" dirty="0" smtClean="0"/>
              <a:t> indipendentemente dalla volontà degli uomini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i="1" dirty="0"/>
          </a:p>
        </p:txBody>
      </p:sp>
      <p:pic>
        <p:nvPicPr>
          <p:cNvPr id="9" name="Segnaposto immagine 8" descr="imag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846</Words>
  <Application>Microsoft Office PowerPoint</Application>
  <PresentationFormat>Presentazione su schermo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Seminario Formativo LES Pinerolo, 21 gennaio 2010 Postmodernità e complessità: la proposta interdisciplinare del LES  Complessità morale e scelta ragionevole:  un nuovo incontro fra etica ed economia </vt:lpstr>
      <vt:lpstr>Monismo Etico</vt:lpstr>
      <vt:lpstr>Monismo etico</vt:lpstr>
      <vt:lpstr>Due “modelli”  riduzionisti </vt:lpstr>
      <vt:lpstr>Un’alternativa tautologica: l’emotivismo</vt:lpstr>
      <vt:lpstr>La RCT e i suoi limiti</vt:lpstr>
      <vt:lpstr>Il “problema” A. Smith</vt:lpstr>
      <vt:lpstr>Una questione di appropriatezza</vt:lpstr>
      <vt:lpstr>Homo oeconomicus </vt:lpstr>
      <vt:lpstr>Homo oeconomicus ?</vt:lpstr>
      <vt:lpstr>Le strutture della complessità morale</vt:lpstr>
      <vt:lpstr>La competenza etica</vt:lpstr>
      <vt:lpstr>Fattori di complessità morale</vt:lpstr>
      <vt:lpstr>Competenza etica: dare ragioni</vt:lpstr>
      <vt:lpstr>Un nuovo incontro</vt:lpstr>
      <vt:lpstr>Dalla razionalità (astratta) alla ragionevolezza pratica</vt:lpstr>
      <vt:lpstr>Prospettive ed emergenze</vt:lpstr>
      <vt:lpstr>Οἶκος νόμος. Prendersi cura per cercare la felicità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dei titoli sui titoli</dc:title>
  <dc:creator>Utente di Microsoft Office</dc:creator>
  <cp:lastModifiedBy>Franco</cp:lastModifiedBy>
  <cp:revision>52</cp:revision>
  <dcterms:created xsi:type="dcterms:W3CDTF">2017-09-20T11:53:31Z</dcterms:created>
  <dcterms:modified xsi:type="dcterms:W3CDTF">2019-02-10T11:27:35Z</dcterms:modified>
</cp:coreProperties>
</file>